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7" r:id="rId2"/>
    <p:sldId id="257" r:id="rId3"/>
    <p:sldId id="259" r:id="rId4"/>
    <p:sldId id="260" r:id="rId5"/>
    <p:sldId id="270" r:id="rId6"/>
    <p:sldId id="261" r:id="rId7"/>
    <p:sldId id="262" r:id="rId8"/>
    <p:sldId id="263" r:id="rId9"/>
    <p:sldId id="266" r:id="rId10"/>
    <p:sldId id="268" r:id="rId11"/>
    <p:sldId id="271" r:id="rId12"/>
    <p:sldId id="272" r:id="rId13"/>
    <p:sldId id="273" r:id="rId14"/>
    <p:sldId id="265" r:id="rId15"/>
    <p:sldId id="274" r:id="rId16"/>
    <p:sldId id="275" r:id="rId17"/>
    <p:sldId id="277" r:id="rId18"/>
    <p:sldId id="276" r:id="rId19"/>
    <p:sldId id="281" r:id="rId20"/>
    <p:sldId id="278" r:id="rId21"/>
    <p:sldId id="279" r:id="rId22"/>
    <p:sldId id="280" r:id="rId23"/>
    <p:sldId id="282" r:id="rId24"/>
    <p:sldId id="283" r:id="rId25"/>
    <p:sldId id="285" r:id="rId26"/>
    <p:sldId id="288" r:id="rId27"/>
    <p:sldId id="264" r:id="rId28"/>
    <p:sldId id="284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98237-0F8B-4CC6-9BD2-3C6474778384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F5B8E-D460-4D59-8D28-756801758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C8-49DF-4445-9AAD-77ED43DF5472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CC4A4-D524-42DE-A22C-9B6B9133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47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C8-49DF-4445-9AAD-77ED43DF5472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CC4A4-D524-42DE-A22C-9B6B9133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2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C8-49DF-4445-9AAD-77ED43DF5472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CC4A4-D524-42DE-A22C-9B6B9133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4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C8-49DF-4445-9AAD-77ED43DF5472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CC4A4-D524-42DE-A22C-9B6B9133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99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C8-49DF-4445-9AAD-77ED43DF5472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CC4A4-D524-42DE-A22C-9B6B9133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77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C8-49DF-4445-9AAD-77ED43DF5472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CC4A4-D524-42DE-A22C-9B6B9133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52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C8-49DF-4445-9AAD-77ED43DF5472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CC4A4-D524-42DE-A22C-9B6B9133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69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C8-49DF-4445-9AAD-77ED43DF5472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CC4A4-D524-42DE-A22C-9B6B9133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00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C8-49DF-4445-9AAD-77ED43DF5472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CC4A4-D524-42DE-A22C-9B6B9133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41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C8-49DF-4445-9AAD-77ED43DF5472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CC4A4-D524-42DE-A22C-9B6B9133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94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C8-49DF-4445-9AAD-77ED43DF5472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CC4A4-D524-42DE-A22C-9B6B9133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15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C8-49DF-4445-9AAD-77ED43DF5472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CC4A4-D524-42DE-A22C-9B6B9133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03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916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980728"/>
            <a:ext cx="7416824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750"/>
              </a:spcAft>
            </a:pPr>
            <a:endParaRPr lang="ru-RU" sz="4800" dirty="0" smtClean="0">
              <a:solidFill>
                <a:srgbClr val="00000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ts val="1500"/>
              </a:lnSpc>
              <a:spcAft>
                <a:spcPts val="750"/>
              </a:spcAft>
            </a:pPr>
            <a:endParaRPr lang="ru-RU" sz="4800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2676" y="476672"/>
            <a:ext cx="79186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учебном году б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ыли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52 класса, из них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23 - в начальной школе, 25 классов – в основной, 4 класса- в средней школе. 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«Е» и 8 «Е»- общеобразовательные классы по адаптированным программам.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«Д», 3 «Б», 4 «В», 5 «Д» и 6 «Д», 7 «Б» - классы казачьей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по состоянию здоровья были оформлены на домашнее обучение,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обучающийся получали образование на семейной форме обучения.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ыло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профильное обучение по направлениям: 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 и социально-педагогический профили - 10 «Б» класс,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 профиль с углубленным изучением отдельных предметов - 11 «Б» класс; 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гуманитарный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– 10 «А» класс,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социально-гуманитарной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 гуманитарного профиля и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технологической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  – 11 «А» класс.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632" y="-11464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35846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Обучающиеся МАОУ СОШ № 55, имеющие академическую задолженность по учебным предметам учебного плана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2022-2023 учебный год</a:t>
            </a:r>
            <a:endParaRPr lang="ru-RU" sz="16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598284"/>
              </p:ext>
            </p:extLst>
          </p:nvPr>
        </p:nvGraphicFramePr>
        <p:xfrm>
          <a:off x="971600" y="1285629"/>
          <a:ext cx="7416824" cy="3869136"/>
        </p:xfrm>
        <a:graphic>
          <a:graphicData uri="http://schemas.openxmlformats.org/drawingml/2006/table">
            <a:tbl>
              <a:tblPr firstRow="1" firstCol="1" bandRow="1"/>
              <a:tblGrid>
                <a:gridCol w="3891998">
                  <a:extLst>
                    <a:ext uri="{9D8B030D-6E8A-4147-A177-3AD203B41FA5}">
                      <a16:colId xmlns:a16="http://schemas.microsoft.com/office/drawing/2014/main" val="3204600328"/>
                    </a:ext>
                  </a:extLst>
                </a:gridCol>
                <a:gridCol w="3524826">
                  <a:extLst>
                    <a:ext uri="{9D8B030D-6E8A-4147-A177-3AD203B41FA5}">
                      <a16:colId xmlns:a16="http://schemas.microsoft.com/office/drawing/2014/main" val="1071281013"/>
                    </a:ext>
                  </a:extLst>
                </a:gridCol>
              </a:tblGrid>
              <a:tr h="263429"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Куксов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«Г»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710219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Шахраманян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Армен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«Ж»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955854"/>
                  </a:ext>
                </a:extLst>
              </a:tr>
              <a:tr h="302976"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Матюшко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«Д»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842084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Хачатурян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Марианна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«Д»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976037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just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Шпырев Тимофей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«Д»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022397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just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Негодяев Арсений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«Б»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5158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just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Любчик Павел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«В»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820856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just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Преус Маргарита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«В»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546766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just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Бадиан Марк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«Г»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636752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just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Хертек  Руслан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«Д»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79852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just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Шевцов Кирилл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«Д»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71649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just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Рыбецкая Мария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«А»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065894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just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Абрамова Диана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«Б»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796607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Кононец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Дарья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«Б»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138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81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764704"/>
            <a:ext cx="82912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Оставлены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повторный курс обучения следующие обучающиеся: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«Б» классе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Парсегян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Артем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допущен к прохождению ГИА, основание: невыполнение учебного плана за 2022-2023 учебный год.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«Д» классе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Бабакин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Вадим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допущен к прохождению ГИА, основание: невыполнение учебного плана за 2022-2023 учебный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«Д»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класcе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Ермаков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Артур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связи с пропусками занятий без уважительной причины и не освоением программного материала по всем предметам учебного плана.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«В» классе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Мартысь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Владимир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связи с не освоением программного материала по всем предметам учебного плана, на основании заявления родителей.</a:t>
            </a: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Пролонгировано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следующим обучающимся: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«Д» классе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Садояну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Заару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основание: справка ПМПК №1900667 от 11.10.2019г.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 «Д» классе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Матюхину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Игорю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основание: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справка ПМПК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№ 2206503 от 02.12. 2022г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7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08" y="11462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766816"/>
              </p:ext>
            </p:extLst>
          </p:nvPr>
        </p:nvGraphicFramePr>
        <p:xfrm>
          <a:off x="251521" y="1268760"/>
          <a:ext cx="8496942" cy="3456385"/>
        </p:xfrm>
        <a:graphic>
          <a:graphicData uri="http://schemas.openxmlformats.org/drawingml/2006/table">
            <a:tbl>
              <a:tblPr/>
              <a:tblGrid>
                <a:gridCol w="1417218">
                  <a:extLst>
                    <a:ext uri="{9D8B030D-6E8A-4147-A177-3AD203B41FA5}">
                      <a16:colId xmlns:a16="http://schemas.microsoft.com/office/drawing/2014/main" val="1629379250"/>
                    </a:ext>
                  </a:extLst>
                </a:gridCol>
                <a:gridCol w="1130139">
                  <a:extLst>
                    <a:ext uri="{9D8B030D-6E8A-4147-A177-3AD203B41FA5}">
                      <a16:colId xmlns:a16="http://schemas.microsoft.com/office/drawing/2014/main" val="286237921"/>
                    </a:ext>
                  </a:extLst>
                </a:gridCol>
                <a:gridCol w="1308200">
                  <a:extLst>
                    <a:ext uri="{9D8B030D-6E8A-4147-A177-3AD203B41FA5}">
                      <a16:colId xmlns:a16="http://schemas.microsoft.com/office/drawing/2014/main" val="320625179"/>
                    </a:ext>
                  </a:extLst>
                </a:gridCol>
                <a:gridCol w="981150">
                  <a:extLst>
                    <a:ext uri="{9D8B030D-6E8A-4147-A177-3AD203B41FA5}">
                      <a16:colId xmlns:a16="http://schemas.microsoft.com/office/drawing/2014/main" val="2399858181"/>
                    </a:ext>
                  </a:extLst>
                </a:gridCol>
                <a:gridCol w="1355980">
                  <a:extLst>
                    <a:ext uri="{9D8B030D-6E8A-4147-A177-3AD203B41FA5}">
                      <a16:colId xmlns:a16="http://schemas.microsoft.com/office/drawing/2014/main" val="4010467640"/>
                    </a:ext>
                  </a:extLst>
                </a:gridCol>
                <a:gridCol w="769845">
                  <a:extLst>
                    <a:ext uri="{9D8B030D-6E8A-4147-A177-3AD203B41FA5}">
                      <a16:colId xmlns:a16="http://schemas.microsoft.com/office/drawing/2014/main" val="3931453553"/>
                    </a:ext>
                  </a:extLst>
                </a:gridCol>
                <a:gridCol w="902113">
                  <a:extLst>
                    <a:ext uri="{9D8B030D-6E8A-4147-A177-3AD203B41FA5}">
                      <a16:colId xmlns:a16="http://schemas.microsoft.com/office/drawing/2014/main" val="892815955"/>
                    </a:ext>
                  </a:extLst>
                </a:gridCol>
                <a:gridCol w="632297">
                  <a:extLst>
                    <a:ext uri="{9D8B030D-6E8A-4147-A177-3AD203B41FA5}">
                      <a16:colId xmlns:a16="http://schemas.microsoft.com/office/drawing/2014/main" val="3318690453"/>
                    </a:ext>
                  </a:extLst>
                </a:gridCol>
              </a:tblGrid>
              <a:tr h="79827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концу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учебного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Завершили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успешно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«4» и»5»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успеваемости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на «4» и «5»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88039"/>
                  </a:ext>
                </a:extLst>
              </a:tr>
              <a:tr h="29239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1388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1378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141                       520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472141"/>
                  </a:ext>
                </a:extLst>
              </a:tr>
              <a:tr h="292392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74151"/>
                  </a:ext>
                </a:extLst>
              </a:tr>
              <a:tr h="292392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1365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1328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111                       512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45,6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154923"/>
                  </a:ext>
                </a:extLst>
              </a:tr>
              <a:tr h="292392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587200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132                      524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759335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577104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2022 -2023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140                         509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99,0%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640907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67970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1764704" y="390214"/>
            <a:ext cx="123853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успеваемости в сравнении с прошлым годом можно сравнить по таблице: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3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D:\Users\radchenko.t.a\Desktop\EGE-2020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4176" cy="14524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637928" y="335846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2022-2023 учебном году в 11-х классах МАОУ СОШ №55 обучались 49 учащихся.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1008251"/>
            <a:ext cx="69127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9552868" flipV="1">
            <a:off x="433798" y="3913666"/>
            <a:ext cx="76328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1246331"/>
            <a:ext cx="50223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793152"/>
            <a:ext cx="76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результатам государственной итоговой аттестации на основании решения педсовета  от 24.06.2023 г. № 11 в 2023 году аттестат о среднем общем образовании получили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49 выпускников, из них 3 с отличием.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617036"/>
              </p:ext>
            </p:extLst>
          </p:nvPr>
        </p:nvGraphicFramePr>
        <p:xfrm>
          <a:off x="539554" y="1711780"/>
          <a:ext cx="8424934" cy="3995625"/>
        </p:xfrm>
        <a:graphic>
          <a:graphicData uri="http://schemas.openxmlformats.org/drawingml/2006/table">
            <a:tbl>
              <a:tblPr firstRow="1" firstCol="1" bandRow="1"/>
              <a:tblGrid>
                <a:gridCol w="1242594">
                  <a:extLst>
                    <a:ext uri="{9D8B030D-6E8A-4147-A177-3AD203B41FA5}">
                      <a16:colId xmlns:a16="http://schemas.microsoft.com/office/drawing/2014/main" val="3078438434"/>
                    </a:ext>
                  </a:extLst>
                </a:gridCol>
                <a:gridCol w="977054">
                  <a:extLst>
                    <a:ext uri="{9D8B030D-6E8A-4147-A177-3AD203B41FA5}">
                      <a16:colId xmlns:a16="http://schemas.microsoft.com/office/drawing/2014/main" val="2790515532"/>
                    </a:ext>
                  </a:extLst>
                </a:gridCol>
                <a:gridCol w="720425">
                  <a:extLst>
                    <a:ext uri="{9D8B030D-6E8A-4147-A177-3AD203B41FA5}">
                      <a16:colId xmlns:a16="http://schemas.microsoft.com/office/drawing/2014/main" val="1661017642"/>
                    </a:ext>
                  </a:extLst>
                </a:gridCol>
                <a:gridCol w="952104">
                  <a:extLst>
                    <a:ext uri="{9D8B030D-6E8A-4147-A177-3AD203B41FA5}">
                      <a16:colId xmlns:a16="http://schemas.microsoft.com/office/drawing/2014/main" val="2976046915"/>
                    </a:ext>
                  </a:extLst>
                </a:gridCol>
                <a:gridCol w="805627">
                  <a:extLst>
                    <a:ext uri="{9D8B030D-6E8A-4147-A177-3AD203B41FA5}">
                      <a16:colId xmlns:a16="http://schemas.microsoft.com/office/drawing/2014/main" val="3950676045"/>
                    </a:ext>
                  </a:extLst>
                </a:gridCol>
                <a:gridCol w="1025343">
                  <a:extLst>
                    <a:ext uri="{9D8B030D-6E8A-4147-A177-3AD203B41FA5}">
                      <a16:colId xmlns:a16="http://schemas.microsoft.com/office/drawing/2014/main" val="1678875979"/>
                    </a:ext>
                  </a:extLst>
                </a:gridCol>
                <a:gridCol w="805627">
                  <a:extLst>
                    <a:ext uri="{9D8B030D-6E8A-4147-A177-3AD203B41FA5}">
                      <a16:colId xmlns:a16="http://schemas.microsoft.com/office/drawing/2014/main" val="1953877898"/>
                    </a:ext>
                  </a:extLst>
                </a:gridCol>
                <a:gridCol w="969118">
                  <a:extLst>
                    <a:ext uri="{9D8B030D-6E8A-4147-A177-3AD203B41FA5}">
                      <a16:colId xmlns:a16="http://schemas.microsoft.com/office/drawing/2014/main" val="1085242388"/>
                    </a:ext>
                  </a:extLst>
                </a:gridCol>
                <a:gridCol w="927042">
                  <a:extLst>
                    <a:ext uri="{9D8B030D-6E8A-4147-A177-3AD203B41FA5}">
                      <a16:colId xmlns:a16="http://schemas.microsoft.com/office/drawing/2014/main" val="903595391"/>
                    </a:ext>
                  </a:extLst>
                </a:gridCol>
              </a:tblGrid>
              <a:tr h="23711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99371"/>
                  </a:ext>
                </a:extLst>
              </a:tr>
              <a:tr h="76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812298"/>
                  </a:ext>
                </a:extLst>
              </a:tr>
              <a:tr h="474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852868"/>
                  </a:ext>
                </a:extLst>
              </a:tr>
              <a:tr h="237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423177"/>
                  </a:ext>
                </a:extLst>
              </a:tr>
              <a:tr h="237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656260"/>
                  </a:ext>
                </a:extLst>
              </a:tr>
              <a:tr h="237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043671"/>
                  </a:ext>
                </a:extLst>
              </a:tr>
              <a:tr h="474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39866"/>
                  </a:ext>
                </a:extLst>
              </a:tr>
              <a:tr h="237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472054"/>
                  </a:ext>
                </a:extLst>
              </a:tr>
              <a:tr h="237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888329"/>
                  </a:ext>
                </a:extLst>
              </a:tr>
              <a:tr h="474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273900"/>
                  </a:ext>
                </a:extLst>
              </a:tr>
              <a:tr h="237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02" marR="67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004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8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76672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 в 2022-2023 учебном году проводилась в обычном режиме.  Учащиеся 11-х классов сдавали ЕГЭ по русскому языку и математике (базового и профильного уровней) как обязательный предмет и предметы по выбору для поступления в ВУЗ.</a:t>
            </a: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результатам 2022 – 2023 учебного года: аттестаты с отличием и золотые медали «За особые успехи в учении» вручены 3 выпускникам 11 «А» класса: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Алисовой О.,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Молодан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А., Морозовой Я.</a:t>
            </a:r>
            <a:endParaRPr lang="ru-RU" sz="16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559036"/>
              </p:ext>
            </p:extLst>
          </p:nvPr>
        </p:nvGraphicFramePr>
        <p:xfrm>
          <a:off x="251520" y="2636912"/>
          <a:ext cx="8568950" cy="2907313"/>
        </p:xfrm>
        <a:graphic>
          <a:graphicData uri="http://schemas.openxmlformats.org/drawingml/2006/table">
            <a:tbl>
              <a:tblPr firstRow="1" firstCol="1" bandRow="1"/>
              <a:tblGrid>
                <a:gridCol w="251471">
                  <a:extLst>
                    <a:ext uri="{9D8B030D-6E8A-4147-A177-3AD203B41FA5}">
                      <a16:colId xmlns:a16="http://schemas.microsoft.com/office/drawing/2014/main" val="609876337"/>
                    </a:ext>
                  </a:extLst>
                </a:gridCol>
                <a:gridCol w="1332704">
                  <a:extLst>
                    <a:ext uri="{9D8B030D-6E8A-4147-A177-3AD203B41FA5}">
                      <a16:colId xmlns:a16="http://schemas.microsoft.com/office/drawing/2014/main" val="984492222"/>
                    </a:ext>
                  </a:extLst>
                </a:gridCol>
                <a:gridCol w="679678">
                  <a:extLst>
                    <a:ext uri="{9D8B030D-6E8A-4147-A177-3AD203B41FA5}">
                      <a16:colId xmlns:a16="http://schemas.microsoft.com/office/drawing/2014/main" val="460418823"/>
                    </a:ext>
                  </a:extLst>
                </a:gridCol>
                <a:gridCol w="827658">
                  <a:extLst>
                    <a:ext uri="{9D8B030D-6E8A-4147-A177-3AD203B41FA5}">
                      <a16:colId xmlns:a16="http://schemas.microsoft.com/office/drawing/2014/main" val="1422721321"/>
                    </a:ext>
                  </a:extLst>
                </a:gridCol>
                <a:gridCol w="605485">
                  <a:extLst>
                    <a:ext uri="{9D8B030D-6E8A-4147-A177-3AD203B41FA5}">
                      <a16:colId xmlns:a16="http://schemas.microsoft.com/office/drawing/2014/main" val="3013073753"/>
                    </a:ext>
                  </a:extLst>
                </a:gridCol>
                <a:gridCol w="778829">
                  <a:extLst>
                    <a:ext uri="{9D8B030D-6E8A-4147-A177-3AD203B41FA5}">
                      <a16:colId xmlns:a16="http://schemas.microsoft.com/office/drawing/2014/main" val="2765258963"/>
                    </a:ext>
                  </a:extLst>
                </a:gridCol>
                <a:gridCol w="1105986">
                  <a:extLst>
                    <a:ext uri="{9D8B030D-6E8A-4147-A177-3AD203B41FA5}">
                      <a16:colId xmlns:a16="http://schemas.microsoft.com/office/drawing/2014/main" val="375445673"/>
                    </a:ext>
                  </a:extLst>
                </a:gridCol>
                <a:gridCol w="865501">
                  <a:extLst>
                    <a:ext uri="{9D8B030D-6E8A-4147-A177-3AD203B41FA5}">
                      <a16:colId xmlns:a16="http://schemas.microsoft.com/office/drawing/2014/main" val="2586728009"/>
                    </a:ext>
                  </a:extLst>
                </a:gridCol>
                <a:gridCol w="996730">
                  <a:extLst>
                    <a:ext uri="{9D8B030D-6E8A-4147-A177-3AD203B41FA5}">
                      <a16:colId xmlns:a16="http://schemas.microsoft.com/office/drawing/2014/main" val="2349652169"/>
                    </a:ext>
                  </a:extLst>
                </a:gridCol>
                <a:gridCol w="1124908">
                  <a:extLst>
                    <a:ext uri="{9D8B030D-6E8A-4147-A177-3AD203B41FA5}">
                      <a16:colId xmlns:a16="http://schemas.microsoft.com/office/drawing/2014/main" val="677568057"/>
                    </a:ext>
                  </a:extLst>
                </a:gridCol>
              </a:tblGrid>
              <a:tr h="8429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575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409769"/>
                  </a:ext>
                </a:extLst>
              </a:tr>
              <a:tr h="573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Алисова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Олеся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18/5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64!!!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27727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Молодан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Анастасия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19/5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450581"/>
                  </a:ext>
                </a:extLst>
              </a:tr>
              <a:tr h="842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Морозова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19/5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49!!!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224/273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71920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934224"/>
            <a:ext cx="64807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результатам ЕГЭ медалисты показали следующие результаты: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6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48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88640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ЕГЭ предметов по выбору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2023 году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следующие: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957179"/>
              </p:ext>
            </p:extLst>
          </p:nvPr>
        </p:nvGraphicFramePr>
        <p:xfrm>
          <a:off x="251520" y="986497"/>
          <a:ext cx="8568951" cy="450271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10407">
                  <a:extLst>
                    <a:ext uri="{9D8B030D-6E8A-4147-A177-3AD203B41FA5}">
                      <a16:colId xmlns:a16="http://schemas.microsoft.com/office/drawing/2014/main" val="2128461372"/>
                    </a:ext>
                  </a:extLst>
                </a:gridCol>
                <a:gridCol w="678934">
                  <a:extLst>
                    <a:ext uri="{9D8B030D-6E8A-4147-A177-3AD203B41FA5}">
                      <a16:colId xmlns:a16="http://schemas.microsoft.com/office/drawing/2014/main" val="1311224076"/>
                    </a:ext>
                  </a:extLst>
                </a:gridCol>
                <a:gridCol w="623288">
                  <a:extLst>
                    <a:ext uri="{9D8B030D-6E8A-4147-A177-3AD203B41FA5}">
                      <a16:colId xmlns:a16="http://schemas.microsoft.com/office/drawing/2014/main" val="3017316315"/>
                    </a:ext>
                  </a:extLst>
                </a:gridCol>
                <a:gridCol w="947096">
                  <a:extLst>
                    <a:ext uri="{9D8B030D-6E8A-4147-A177-3AD203B41FA5}">
                      <a16:colId xmlns:a16="http://schemas.microsoft.com/office/drawing/2014/main" val="1510357768"/>
                    </a:ext>
                  </a:extLst>
                </a:gridCol>
                <a:gridCol w="1151473">
                  <a:extLst>
                    <a:ext uri="{9D8B030D-6E8A-4147-A177-3AD203B41FA5}">
                      <a16:colId xmlns:a16="http://schemas.microsoft.com/office/drawing/2014/main" val="3674751069"/>
                    </a:ext>
                  </a:extLst>
                </a:gridCol>
                <a:gridCol w="623917">
                  <a:extLst>
                    <a:ext uri="{9D8B030D-6E8A-4147-A177-3AD203B41FA5}">
                      <a16:colId xmlns:a16="http://schemas.microsoft.com/office/drawing/2014/main" val="3121350129"/>
                    </a:ext>
                  </a:extLst>
                </a:gridCol>
                <a:gridCol w="573023">
                  <a:extLst>
                    <a:ext uri="{9D8B030D-6E8A-4147-A177-3AD203B41FA5}">
                      <a16:colId xmlns:a16="http://schemas.microsoft.com/office/drawing/2014/main" val="2487811384"/>
                    </a:ext>
                  </a:extLst>
                </a:gridCol>
                <a:gridCol w="979542">
                  <a:extLst>
                    <a:ext uri="{9D8B030D-6E8A-4147-A177-3AD203B41FA5}">
                      <a16:colId xmlns:a16="http://schemas.microsoft.com/office/drawing/2014/main" val="1732297781"/>
                    </a:ext>
                  </a:extLst>
                </a:gridCol>
                <a:gridCol w="890322">
                  <a:extLst>
                    <a:ext uri="{9D8B030D-6E8A-4147-A177-3AD203B41FA5}">
                      <a16:colId xmlns:a16="http://schemas.microsoft.com/office/drawing/2014/main" val="2489149947"/>
                    </a:ext>
                  </a:extLst>
                </a:gridCol>
                <a:gridCol w="890949">
                  <a:extLst>
                    <a:ext uri="{9D8B030D-6E8A-4147-A177-3AD203B41FA5}">
                      <a16:colId xmlns:a16="http://schemas.microsoft.com/office/drawing/2014/main" val="633805476"/>
                    </a:ext>
                  </a:extLst>
                </a:gridCol>
              </a:tblGrid>
              <a:tr h="6622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Англ. язык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40761"/>
                  </a:ext>
                </a:extLst>
              </a:tr>
              <a:tr h="5561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580476"/>
                  </a:ext>
                </a:extLst>
              </a:tr>
              <a:tr h="10524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порога успешности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08896"/>
                  </a:ext>
                </a:extLst>
              </a:tr>
              <a:tr h="66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по школе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015676"/>
                  </a:ext>
                </a:extLst>
              </a:tr>
              <a:tr h="784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краю</a:t>
                      </a: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74617"/>
                  </a:ext>
                </a:extLst>
              </a:tr>
              <a:tr h="784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России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56,23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58,39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56,40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54,95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66,31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63,97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71" marR="65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764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90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2" y="49259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19943"/>
              </p:ext>
            </p:extLst>
          </p:nvPr>
        </p:nvGraphicFramePr>
        <p:xfrm>
          <a:off x="457201" y="1104939"/>
          <a:ext cx="8507286" cy="4253971"/>
        </p:xfrm>
        <a:graphic>
          <a:graphicData uri="http://schemas.openxmlformats.org/drawingml/2006/table">
            <a:tbl>
              <a:tblPr firstRow="1" firstCol="1" bandRow="1"/>
              <a:tblGrid>
                <a:gridCol w="1801653">
                  <a:extLst>
                    <a:ext uri="{9D8B030D-6E8A-4147-A177-3AD203B41FA5}">
                      <a16:colId xmlns:a16="http://schemas.microsoft.com/office/drawing/2014/main" val="1322314334"/>
                    </a:ext>
                  </a:extLst>
                </a:gridCol>
                <a:gridCol w="1272858">
                  <a:extLst>
                    <a:ext uri="{9D8B030D-6E8A-4147-A177-3AD203B41FA5}">
                      <a16:colId xmlns:a16="http://schemas.microsoft.com/office/drawing/2014/main" val="181289457"/>
                    </a:ext>
                  </a:extLst>
                </a:gridCol>
                <a:gridCol w="111078">
                  <a:extLst>
                    <a:ext uri="{9D8B030D-6E8A-4147-A177-3AD203B41FA5}">
                      <a16:colId xmlns:a16="http://schemas.microsoft.com/office/drawing/2014/main" val="648483268"/>
                    </a:ext>
                  </a:extLst>
                </a:gridCol>
                <a:gridCol w="1167098">
                  <a:extLst>
                    <a:ext uri="{9D8B030D-6E8A-4147-A177-3AD203B41FA5}">
                      <a16:colId xmlns:a16="http://schemas.microsoft.com/office/drawing/2014/main" val="49502322"/>
                    </a:ext>
                  </a:extLst>
                </a:gridCol>
                <a:gridCol w="986334">
                  <a:extLst>
                    <a:ext uri="{9D8B030D-6E8A-4147-A177-3AD203B41FA5}">
                      <a16:colId xmlns:a16="http://schemas.microsoft.com/office/drawing/2014/main" val="3772003115"/>
                    </a:ext>
                  </a:extLst>
                </a:gridCol>
                <a:gridCol w="1254855">
                  <a:extLst>
                    <a:ext uri="{9D8B030D-6E8A-4147-A177-3AD203B41FA5}">
                      <a16:colId xmlns:a16="http://schemas.microsoft.com/office/drawing/2014/main" val="73734454"/>
                    </a:ext>
                  </a:extLst>
                </a:gridCol>
                <a:gridCol w="1913410">
                  <a:extLst>
                    <a:ext uri="{9D8B030D-6E8A-4147-A177-3AD203B41FA5}">
                      <a16:colId xmlns:a16="http://schemas.microsoft.com/office/drawing/2014/main" val="3576851283"/>
                    </a:ext>
                  </a:extLst>
                </a:gridCol>
              </a:tblGrid>
              <a:tr h="6554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школе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школе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 по годам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краю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с краевыми показателями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258526"/>
                  </a:ext>
                </a:extLst>
              </a:tr>
              <a:tr h="327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485681"/>
                  </a:ext>
                </a:extLst>
              </a:tr>
              <a:tr h="327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558872"/>
                  </a:ext>
                </a:extLst>
              </a:tr>
              <a:tr h="327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+22,0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640800"/>
                  </a:ext>
                </a:extLst>
              </a:tr>
              <a:tr h="327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261790"/>
                  </a:ext>
                </a:extLst>
              </a:tr>
              <a:tr h="327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201127"/>
                  </a:ext>
                </a:extLst>
              </a:tr>
              <a:tr h="327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881443"/>
                  </a:ext>
                </a:extLst>
              </a:tr>
              <a:tr h="327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56586"/>
                  </a:ext>
                </a:extLst>
              </a:tr>
              <a:tr h="327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87323"/>
                  </a:ext>
                </a:extLst>
              </a:tr>
              <a:tr h="327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419874"/>
                  </a:ext>
                </a:extLst>
              </a:tr>
              <a:tr h="327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374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58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2" y="49259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5846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731250" algn="l"/>
              </a:tabLst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балл ЕГЭ-2023 по школе, краю России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495746"/>
              </p:ext>
            </p:extLst>
          </p:nvPr>
        </p:nvGraphicFramePr>
        <p:xfrm>
          <a:off x="611561" y="674402"/>
          <a:ext cx="8075240" cy="5979799"/>
        </p:xfrm>
        <a:graphic>
          <a:graphicData uri="http://schemas.openxmlformats.org/drawingml/2006/table">
            <a:tbl>
              <a:tblPr firstRow="1" firstCol="1" bandRow="1"/>
              <a:tblGrid>
                <a:gridCol w="1440159">
                  <a:extLst>
                    <a:ext uri="{9D8B030D-6E8A-4147-A177-3AD203B41FA5}">
                      <a16:colId xmlns:a16="http://schemas.microsoft.com/office/drawing/2014/main" val="1063598086"/>
                    </a:ext>
                  </a:extLst>
                </a:gridCol>
                <a:gridCol w="1120231">
                  <a:extLst>
                    <a:ext uri="{9D8B030D-6E8A-4147-A177-3AD203B41FA5}">
                      <a16:colId xmlns:a16="http://schemas.microsoft.com/office/drawing/2014/main" val="750113132"/>
                    </a:ext>
                  </a:extLst>
                </a:gridCol>
                <a:gridCol w="1285426">
                  <a:extLst>
                    <a:ext uri="{9D8B030D-6E8A-4147-A177-3AD203B41FA5}">
                      <a16:colId xmlns:a16="http://schemas.microsoft.com/office/drawing/2014/main" val="828910491"/>
                    </a:ext>
                  </a:extLst>
                </a:gridCol>
                <a:gridCol w="1482809">
                  <a:extLst>
                    <a:ext uri="{9D8B030D-6E8A-4147-A177-3AD203B41FA5}">
                      <a16:colId xmlns:a16="http://schemas.microsoft.com/office/drawing/2014/main" val="663887867"/>
                    </a:ext>
                  </a:extLst>
                </a:gridCol>
                <a:gridCol w="1482809">
                  <a:extLst>
                    <a:ext uri="{9D8B030D-6E8A-4147-A177-3AD203B41FA5}">
                      <a16:colId xmlns:a16="http://schemas.microsoft.com/office/drawing/2014/main" val="322917976"/>
                    </a:ext>
                  </a:extLst>
                </a:gridCol>
                <a:gridCol w="1263806">
                  <a:extLst>
                    <a:ext uri="{9D8B030D-6E8A-4147-A177-3AD203B41FA5}">
                      <a16:colId xmlns:a16="http://schemas.microsoft.com/office/drawing/2014/main" val="1827890738"/>
                    </a:ext>
                  </a:extLst>
                </a:gridCol>
              </a:tblGrid>
              <a:tr h="738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сдававших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Порог успешности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школе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краю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России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723719"/>
                  </a:ext>
                </a:extLst>
              </a:tr>
              <a:tr h="358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80336"/>
                  </a:ext>
                </a:extLst>
              </a:tr>
              <a:tr h="273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66,43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812763"/>
                  </a:ext>
                </a:extLst>
              </a:tr>
              <a:tr h="752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(профильный уровень)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52,7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55,62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741636"/>
                  </a:ext>
                </a:extLst>
              </a:tr>
              <a:tr h="4960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(базовый уровень)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3б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685773"/>
                  </a:ext>
                </a:extLst>
              </a:tr>
              <a:tr h="273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56,40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82470"/>
                  </a:ext>
                </a:extLst>
              </a:tr>
              <a:tr h="273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15051"/>
                  </a:ext>
                </a:extLst>
              </a:tr>
              <a:tr h="273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54,95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080987"/>
                  </a:ext>
                </a:extLst>
              </a:tr>
              <a:tr h="273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56,23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075846"/>
                  </a:ext>
                </a:extLst>
              </a:tr>
              <a:tr h="4960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48,6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58,39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914855"/>
                  </a:ext>
                </a:extLst>
              </a:tr>
              <a:tr h="273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773598"/>
                  </a:ext>
                </a:extLst>
              </a:tr>
              <a:tr h="273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63,97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239686"/>
                  </a:ext>
                </a:extLst>
              </a:tr>
              <a:tr h="273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66,31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61711"/>
                  </a:ext>
                </a:extLst>
              </a:tr>
              <a:tr h="273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4" marR="6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461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21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2" y="49259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5847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731250" algn="l"/>
              </a:tabLst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балл ЕГЭ-2023 по школе (сравнение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 годом)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747364"/>
              </p:ext>
            </p:extLst>
          </p:nvPr>
        </p:nvGraphicFramePr>
        <p:xfrm>
          <a:off x="457199" y="764702"/>
          <a:ext cx="8375906" cy="5391264"/>
        </p:xfrm>
        <a:graphic>
          <a:graphicData uri="http://schemas.openxmlformats.org/drawingml/2006/table">
            <a:tbl>
              <a:tblPr firstRow="1" firstCol="1" bandRow="1"/>
              <a:tblGrid>
                <a:gridCol w="1617010">
                  <a:extLst>
                    <a:ext uri="{9D8B030D-6E8A-4147-A177-3AD203B41FA5}">
                      <a16:colId xmlns:a16="http://schemas.microsoft.com/office/drawing/2014/main" val="823200035"/>
                    </a:ext>
                  </a:extLst>
                </a:gridCol>
                <a:gridCol w="814244">
                  <a:extLst>
                    <a:ext uri="{9D8B030D-6E8A-4147-A177-3AD203B41FA5}">
                      <a16:colId xmlns:a16="http://schemas.microsoft.com/office/drawing/2014/main" val="615227052"/>
                    </a:ext>
                  </a:extLst>
                </a:gridCol>
                <a:gridCol w="1059188">
                  <a:extLst>
                    <a:ext uri="{9D8B030D-6E8A-4147-A177-3AD203B41FA5}">
                      <a16:colId xmlns:a16="http://schemas.microsoft.com/office/drawing/2014/main" val="1771532395"/>
                    </a:ext>
                  </a:extLst>
                </a:gridCol>
                <a:gridCol w="814244">
                  <a:extLst>
                    <a:ext uri="{9D8B030D-6E8A-4147-A177-3AD203B41FA5}">
                      <a16:colId xmlns:a16="http://schemas.microsoft.com/office/drawing/2014/main" val="2939519059"/>
                    </a:ext>
                  </a:extLst>
                </a:gridCol>
                <a:gridCol w="814244">
                  <a:extLst>
                    <a:ext uri="{9D8B030D-6E8A-4147-A177-3AD203B41FA5}">
                      <a16:colId xmlns:a16="http://schemas.microsoft.com/office/drawing/2014/main" val="2027149287"/>
                    </a:ext>
                  </a:extLst>
                </a:gridCol>
                <a:gridCol w="814244">
                  <a:extLst>
                    <a:ext uri="{9D8B030D-6E8A-4147-A177-3AD203B41FA5}">
                      <a16:colId xmlns:a16="http://schemas.microsoft.com/office/drawing/2014/main" val="1520576689"/>
                    </a:ext>
                  </a:extLst>
                </a:gridCol>
                <a:gridCol w="814244">
                  <a:extLst>
                    <a:ext uri="{9D8B030D-6E8A-4147-A177-3AD203B41FA5}">
                      <a16:colId xmlns:a16="http://schemas.microsoft.com/office/drawing/2014/main" val="2044696712"/>
                    </a:ext>
                  </a:extLst>
                </a:gridCol>
                <a:gridCol w="814244">
                  <a:extLst>
                    <a:ext uri="{9D8B030D-6E8A-4147-A177-3AD203B41FA5}">
                      <a16:colId xmlns:a16="http://schemas.microsoft.com/office/drawing/2014/main" val="745878025"/>
                    </a:ext>
                  </a:extLst>
                </a:gridCol>
                <a:gridCol w="814244">
                  <a:extLst>
                    <a:ext uri="{9D8B030D-6E8A-4147-A177-3AD203B41FA5}">
                      <a16:colId xmlns:a16="http://schemas.microsoft.com/office/drawing/2014/main" val="4003453389"/>
                    </a:ext>
                  </a:extLst>
                </a:gridCol>
              </a:tblGrid>
              <a:tr h="576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сдававших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Порог успешности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школе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краю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сдававших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Порог успешности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школе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краю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183745"/>
                  </a:ext>
                </a:extLst>
              </a:tr>
              <a:tr h="311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152137"/>
                  </a:ext>
                </a:extLst>
              </a:tr>
              <a:tr h="292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71040"/>
                  </a:ext>
                </a:extLst>
              </a:tr>
              <a:tr h="415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(профил. ур)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546681"/>
                  </a:ext>
                </a:extLst>
              </a:tr>
              <a:tr h="498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(баз. уровень)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3б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3б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60449"/>
                  </a:ext>
                </a:extLst>
              </a:tr>
              <a:tr h="415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759439"/>
                  </a:ext>
                </a:extLst>
              </a:tr>
              <a:tr h="249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52576"/>
                  </a:ext>
                </a:extLst>
              </a:tr>
              <a:tr h="249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096539"/>
                  </a:ext>
                </a:extLst>
              </a:tr>
              <a:tr h="249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67244"/>
                  </a:ext>
                </a:extLst>
              </a:tr>
              <a:tr h="415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48,6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307383"/>
                  </a:ext>
                </a:extLst>
              </a:tr>
              <a:tr h="249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072245"/>
                  </a:ext>
                </a:extLst>
              </a:tr>
              <a:tr h="249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13328"/>
                  </a:ext>
                </a:extLst>
              </a:tr>
              <a:tr h="415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27978"/>
                  </a:ext>
                </a:extLst>
              </a:tr>
              <a:tr h="249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3" marR="5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739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3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2" y="49259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5847"/>
            <a:ext cx="74888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731250" algn="l"/>
              </a:tabLst>
            </a:pPr>
            <a:r>
              <a:rPr lang="ru-RU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548680"/>
            <a:ext cx="71287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результатам ЕГЭ медалисты показали следующие результаты:</a:t>
            </a:r>
            <a:endParaRPr lang="ru-RU" sz="16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46811"/>
              </p:ext>
            </p:extLst>
          </p:nvPr>
        </p:nvGraphicFramePr>
        <p:xfrm>
          <a:off x="565212" y="1330319"/>
          <a:ext cx="8229599" cy="3160154"/>
        </p:xfrm>
        <a:graphic>
          <a:graphicData uri="http://schemas.openxmlformats.org/drawingml/2006/table">
            <a:tbl>
              <a:tblPr firstRow="1" firstCol="1" bandRow="1"/>
              <a:tblGrid>
                <a:gridCol w="241513">
                  <a:extLst>
                    <a:ext uri="{9D8B030D-6E8A-4147-A177-3AD203B41FA5}">
                      <a16:colId xmlns:a16="http://schemas.microsoft.com/office/drawing/2014/main" val="2622065131"/>
                    </a:ext>
                  </a:extLst>
                </a:gridCol>
                <a:gridCol w="1317003">
                  <a:extLst>
                    <a:ext uri="{9D8B030D-6E8A-4147-A177-3AD203B41FA5}">
                      <a16:colId xmlns:a16="http://schemas.microsoft.com/office/drawing/2014/main" val="1099288212"/>
                    </a:ext>
                  </a:extLst>
                </a:gridCol>
                <a:gridCol w="615684">
                  <a:extLst>
                    <a:ext uri="{9D8B030D-6E8A-4147-A177-3AD203B41FA5}">
                      <a16:colId xmlns:a16="http://schemas.microsoft.com/office/drawing/2014/main" val="2567163797"/>
                    </a:ext>
                  </a:extLst>
                </a:gridCol>
                <a:gridCol w="794881">
                  <a:extLst>
                    <a:ext uri="{9D8B030D-6E8A-4147-A177-3AD203B41FA5}">
                      <a16:colId xmlns:a16="http://schemas.microsoft.com/office/drawing/2014/main" val="668367158"/>
                    </a:ext>
                  </a:extLst>
                </a:gridCol>
                <a:gridCol w="581506">
                  <a:extLst>
                    <a:ext uri="{9D8B030D-6E8A-4147-A177-3AD203B41FA5}">
                      <a16:colId xmlns:a16="http://schemas.microsoft.com/office/drawing/2014/main" val="4023570588"/>
                    </a:ext>
                  </a:extLst>
                </a:gridCol>
                <a:gridCol w="747986">
                  <a:extLst>
                    <a:ext uri="{9D8B030D-6E8A-4147-A177-3AD203B41FA5}">
                      <a16:colId xmlns:a16="http://schemas.microsoft.com/office/drawing/2014/main" val="2059482312"/>
                    </a:ext>
                  </a:extLst>
                </a:gridCol>
                <a:gridCol w="1062186">
                  <a:extLst>
                    <a:ext uri="{9D8B030D-6E8A-4147-A177-3AD203B41FA5}">
                      <a16:colId xmlns:a16="http://schemas.microsoft.com/office/drawing/2014/main" val="1409029650"/>
                    </a:ext>
                  </a:extLst>
                </a:gridCol>
                <a:gridCol w="831225">
                  <a:extLst>
                    <a:ext uri="{9D8B030D-6E8A-4147-A177-3AD203B41FA5}">
                      <a16:colId xmlns:a16="http://schemas.microsoft.com/office/drawing/2014/main" val="747004055"/>
                    </a:ext>
                  </a:extLst>
                </a:gridCol>
                <a:gridCol w="957257">
                  <a:extLst>
                    <a:ext uri="{9D8B030D-6E8A-4147-A177-3AD203B41FA5}">
                      <a16:colId xmlns:a16="http://schemas.microsoft.com/office/drawing/2014/main" val="671818455"/>
                    </a:ext>
                  </a:extLst>
                </a:gridCol>
                <a:gridCol w="1080358">
                  <a:extLst>
                    <a:ext uri="{9D8B030D-6E8A-4147-A177-3AD203B41FA5}">
                      <a16:colId xmlns:a16="http://schemas.microsoft.com/office/drawing/2014/main" val="4219464351"/>
                    </a:ext>
                  </a:extLst>
                </a:gridCol>
              </a:tblGrid>
              <a:tr h="8025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575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76871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Алисова Олеся Дмитриевна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18/5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64!!!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750466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Молодан Анастасия Дмитриевна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19/5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446995"/>
                  </a:ext>
                </a:extLst>
              </a:tr>
              <a:tr h="774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Морозова Яна Андреевна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19/5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49!!!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224/273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9" marR="63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607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3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836712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22919"/>
              </p:ext>
            </p:extLst>
          </p:nvPr>
        </p:nvGraphicFramePr>
        <p:xfrm>
          <a:off x="827584" y="1274748"/>
          <a:ext cx="7704855" cy="4728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863">
                  <a:extLst>
                    <a:ext uri="{9D8B030D-6E8A-4147-A177-3AD203B41FA5}">
                      <a16:colId xmlns:a16="http://schemas.microsoft.com/office/drawing/2014/main" val="1974859127"/>
                    </a:ext>
                  </a:extLst>
                </a:gridCol>
                <a:gridCol w="875910">
                  <a:extLst>
                    <a:ext uri="{9D8B030D-6E8A-4147-A177-3AD203B41FA5}">
                      <a16:colId xmlns:a16="http://schemas.microsoft.com/office/drawing/2014/main" val="293275274"/>
                    </a:ext>
                  </a:extLst>
                </a:gridCol>
                <a:gridCol w="769739">
                  <a:extLst>
                    <a:ext uri="{9D8B030D-6E8A-4147-A177-3AD203B41FA5}">
                      <a16:colId xmlns:a16="http://schemas.microsoft.com/office/drawing/2014/main" val="3055356002"/>
                    </a:ext>
                  </a:extLst>
                </a:gridCol>
                <a:gridCol w="816190">
                  <a:extLst>
                    <a:ext uri="{9D8B030D-6E8A-4147-A177-3AD203B41FA5}">
                      <a16:colId xmlns:a16="http://schemas.microsoft.com/office/drawing/2014/main" val="851592327"/>
                    </a:ext>
                  </a:extLst>
                </a:gridCol>
                <a:gridCol w="790091">
                  <a:extLst>
                    <a:ext uri="{9D8B030D-6E8A-4147-A177-3AD203B41FA5}">
                      <a16:colId xmlns:a16="http://schemas.microsoft.com/office/drawing/2014/main" val="220200253"/>
                    </a:ext>
                  </a:extLst>
                </a:gridCol>
                <a:gridCol w="1097760">
                  <a:extLst>
                    <a:ext uri="{9D8B030D-6E8A-4147-A177-3AD203B41FA5}">
                      <a16:colId xmlns:a16="http://schemas.microsoft.com/office/drawing/2014/main" val="2821571436"/>
                    </a:ext>
                  </a:extLst>
                </a:gridCol>
                <a:gridCol w="2469302">
                  <a:extLst>
                    <a:ext uri="{9D8B030D-6E8A-4147-A177-3AD203B41FA5}">
                      <a16:colId xmlns:a16="http://schemas.microsoft.com/office/drawing/2014/main" val="867482405"/>
                    </a:ext>
                  </a:extLst>
                </a:gridCol>
              </a:tblGrid>
              <a:tr h="455920">
                <a:tc rowSpan="2"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 gridSpan="6">
                  <a:txBody>
                    <a:bodyPr/>
                    <a:lstStyle/>
                    <a:p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учебный год            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-2023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350726"/>
                  </a:ext>
                </a:extLst>
              </a:tr>
              <a:tr h="1305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Абсолютная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успеваемость,%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Неуспевающие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518788"/>
                  </a:ext>
                </a:extLst>
              </a:tr>
              <a:tr h="9805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2–4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Ермаков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3-Куксов М.,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Шахраманян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А., Ермаков А.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452859523"/>
                  </a:ext>
                </a:extLst>
              </a:tr>
              <a:tr h="455920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5–9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6667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92669124"/>
                  </a:ext>
                </a:extLst>
              </a:tr>
              <a:tr h="455920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10–11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33%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09671163"/>
                  </a:ext>
                </a:extLst>
              </a:tr>
              <a:tr h="1074077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по школе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66675" algn="ctr"/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98551809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01216" y="566861"/>
            <a:ext cx="7355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и качества обучения по школе по итогам года</a:t>
            </a:r>
          </a:p>
        </p:txBody>
      </p:sp>
    </p:spTree>
    <p:extLst>
      <p:ext uri="{BB962C8B-B14F-4D97-AF65-F5344CB8AC3E}">
        <p14:creationId xmlns:p14="http://schemas.microsoft.com/office/powerpoint/2010/main" val="119559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32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5847"/>
            <a:ext cx="74888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731250" algn="l"/>
              </a:tabLst>
            </a:pPr>
            <a:r>
              <a:rPr lang="ru-RU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04664"/>
            <a:ext cx="8157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РУССКИЙ ЯЗЫК</a:t>
            </a: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20222-2023 учебном году ЕГЭ по русскому языку сдавали 49 обучающихся. Средний балл в 2023 году составил 66,75, что ниже аналогичного показателя прошлого года на 4,9 балла. Порог успешности по предмету – 36 баллов.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41306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Минимальный балл ЕГЭ по русскому языку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45 баллов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Максимальный балл ЕГЭ по русскому языку -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93 балла</a:t>
            </a:r>
          </a:p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выпускников 11 «А» класса получили результат от 80-93 баллов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2244061"/>
            <a:ext cx="83118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 ПРОФИЛЬНЫЙ УРОВЕНЬ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Сдавали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учащийся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«А»  и 7 учащихся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«Б», из них 3 обучающихся пересдавали математику базового уровня: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Мазниченко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А.,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Похил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И.,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Снитко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Порог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успешности по предмету-27 баллов. Не преодолели порог успешности – 4 обучающихся: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Адживефиев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Р. (11 «А»),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Мазниченко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А.,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Похил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И.,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Снитко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Т.,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Вегилесов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И. (пересдал) (11«Б»).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балл в 2023 году составил 52,7, что ниже аналогичного показателя прошлого года на 3,2 балла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457200" y="4044916"/>
            <a:ext cx="80032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Минимальный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 ЕГЭ по математике- 27 баллов</a:t>
            </a:r>
          </a:p>
          <a:p>
            <a:pPr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Максимальный балл ЕГЭ по математике -74 балла (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Профир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А., 11 «Б» класс), 70 баллов (Максименко М., 11 «А» класс)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0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2" y="49259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5847"/>
            <a:ext cx="74888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731250" algn="l"/>
              </a:tabLst>
            </a:pPr>
            <a:r>
              <a:rPr lang="ru-RU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92696"/>
            <a:ext cx="813690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 БАЗОВЫЙ УРОВЕНЬ 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атематику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базового уровня выбрали 14 учащихся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«А» + 1 обучающийся пересдавал математику базового уровня: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Адживефиев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Р. и 12 учащихся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«Б» + 3 обучающихся пересдавали математику базового уровня: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Мазниченко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А.,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Похил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И.,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Снитко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Т., 15 обучающихся.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балл в 2023 году составил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4,0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балла, что ниже аналогичного показателя прошлого года на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11,2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балла.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2023 году ЕГЭ по математике (базовый уровень) сдавали 30 обучающихся 11-х классов. 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158717"/>
              </p:ext>
            </p:extLst>
          </p:nvPr>
        </p:nvGraphicFramePr>
        <p:xfrm>
          <a:off x="719571" y="3231649"/>
          <a:ext cx="7848873" cy="1814823"/>
        </p:xfrm>
        <a:graphic>
          <a:graphicData uri="http://schemas.openxmlformats.org/drawingml/2006/table">
            <a:tbl>
              <a:tblPr firstRow="1" firstCol="1" bandRow="1"/>
              <a:tblGrid>
                <a:gridCol w="1958764">
                  <a:extLst>
                    <a:ext uri="{9D8B030D-6E8A-4147-A177-3AD203B41FA5}">
                      <a16:colId xmlns:a16="http://schemas.microsoft.com/office/drawing/2014/main" val="563608052"/>
                    </a:ext>
                  </a:extLst>
                </a:gridCol>
                <a:gridCol w="1507069">
                  <a:extLst>
                    <a:ext uri="{9D8B030D-6E8A-4147-A177-3AD203B41FA5}">
                      <a16:colId xmlns:a16="http://schemas.microsoft.com/office/drawing/2014/main" val="2782391332"/>
                    </a:ext>
                  </a:extLst>
                </a:gridCol>
                <a:gridCol w="2259540">
                  <a:extLst>
                    <a:ext uri="{9D8B030D-6E8A-4147-A177-3AD203B41FA5}">
                      <a16:colId xmlns:a16="http://schemas.microsoft.com/office/drawing/2014/main" val="166969468"/>
                    </a:ext>
                  </a:extLst>
                </a:gridCol>
                <a:gridCol w="753534">
                  <a:extLst>
                    <a:ext uri="{9D8B030D-6E8A-4147-A177-3AD203B41FA5}">
                      <a16:colId xmlns:a16="http://schemas.microsoft.com/office/drawing/2014/main" val="4051522072"/>
                    </a:ext>
                  </a:extLst>
                </a:gridCol>
                <a:gridCol w="616432">
                  <a:extLst>
                    <a:ext uri="{9D8B030D-6E8A-4147-A177-3AD203B41FA5}">
                      <a16:colId xmlns:a16="http://schemas.microsoft.com/office/drawing/2014/main" val="1549185616"/>
                    </a:ext>
                  </a:extLst>
                </a:gridCol>
                <a:gridCol w="753534">
                  <a:extLst>
                    <a:ext uri="{9D8B030D-6E8A-4147-A177-3AD203B41FA5}">
                      <a16:colId xmlns:a16="http://schemas.microsoft.com/office/drawing/2014/main" val="138046534"/>
                    </a:ext>
                  </a:extLst>
                </a:gridCol>
              </a:tblGrid>
              <a:tr h="440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282023"/>
                  </a:ext>
                </a:extLst>
              </a:tr>
              <a:tr h="440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Лаптинова И.И.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070218"/>
                  </a:ext>
                </a:extLst>
              </a:tr>
              <a:tr h="440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Мишина Т.А.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22457"/>
                  </a:ext>
                </a:extLst>
              </a:tr>
              <a:tr h="492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школе: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472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6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372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5847"/>
            <a:ext cx="74888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731250" algn="l"/>
              </a:tabLst>
            </a:pPr>
            <a:r>
              <a:rPr lang="ru-RU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04664"/>
            <a:ext cx="8352928" cy="128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ХИМИЯ</a:t>
            </a:r>
            <a:endParaRPr lang="ru-RU" sz="1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Порог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успешности по предмету-36 баллов.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преодолел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порог успешности – 1 обучающийся 11 «Б» класса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Кулуев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 в 2023 году составил 61,0, что выше аналогичного показателя прошлого года на 9,0 балла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1739764"/>
            <a:ext cx="7787208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балл ЕГЭ по химии 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Кулуев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 11 «Б»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класс)</a:t>
            </a:r>
            <a:endParaRPr lang="ru-RU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балл ЕГЭ по химии 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86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Молодан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 11 «А» класс)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4616" y="2389131"/>
            <a:ext cx="8229600" cy="1438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Порог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успешности по предмету-36 баллов.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преодолел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порог успешности 1 обучающийся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Кулуев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 11 «Б» класс.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балл в 2023 году составил 50,5, что ниже аналогичного показателя прошлого года на 13,3 балла.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4616" y="3717032"/>
            <a:ext cx="7759792" cy="944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балл ЕГЭ по биологии–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Кулуев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Т.11 «Б» класс)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Максимальный балл ЕГЭ по биологии 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73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Молодан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 11 «А» класс)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0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832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5847"/>
            <a:ext cx="74888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731250" algn="l"/>
              </a:tabLst>
            </a:pPr>
            <a:r>
              <a:rPr lang="ru-RU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35845"/>
            <a:ext cx="7931224" cy="145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Порог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успешности по предмету-32 балла. 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балл в 2023 году составил 71,6, что выше аналогичного показателя прошлого года на 21,6 балла. Средний балл по школе выше  среднего балла по краю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14,0 балла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 России 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15,23 балла.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785923"/>
            <a:ext cx="8075240" cy="640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балл ЕГЭ по истории–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36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(Сизых А.11 «Б» класс)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Максимальный балл ЕГЭ по литературе 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91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Дзетль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Р.11 «А» класс)</a:t>
            </a:r>
            <a:endParaRPr lang="ru-RU" sz="1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564905"/>
            <a:ext cx="8352928" cy="1214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Порог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успешности по предмету-42 балла.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преодолели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порог успешности: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Ирха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Е.,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Шавыркин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А., обучающиеся 11 «А» класса,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Снитко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Т., обучающаяся 11 «Б» класса.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балл в 2023 году составил 53,9, что ниже аналогичного показателя прошлого года на 1,0 балл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917762"/>
            <a:ext cx="8147248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балл ЕГЭ по обществознанию–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26-36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Ирха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Е.,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Шавыркин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А.,11 «А» класс,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Снитко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 11 «Б» класс )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Максимальный балл ЕГЭ по литературе 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81-94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Шиляева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С., Воропаев М.,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Дзетль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11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«А» класс)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" y="5688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5847"/>
            <a:ext cx="74888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731250" algn="l"/>
              </a:tabLst>
            </a:pPr>
            <a:r>
              <a:rPr lang="ru-RU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76672"/>
            <a:ext cx="8208912" cy="1219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ЛИТЕРАТУРА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Порог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успешности по предмету-32 балла. 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балл в 2023 году составил 56,0, что ниже аналогичного показателя прошлого года на 13,3 балла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845051"/>
            <a:ext cx="8280920" cy="64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балл ЕГЭ по литературе 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Чухломина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П.11 «Б» класс)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Максимальный балл ЕГЭ по литературе 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62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Чечина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Е. 11 «А» класс, Музыка Д. 11 «Б» класс)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638465"/>
            <a:ext cx="8424936" cy="1438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АНГЛИЙСКИЙ ЯЗЫК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Порог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успешности по предмету-22 балла.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преодолел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порог успешности 1 обучающийся Марченко К. 11 «Б» класс.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балл в 2023 году составил 50,2, что ниже аналогичного показателя прошлого года на 5,0 балла.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683568" y="4036306"/>
            <a:ext cx="7704856" cy="875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балл ЕГЭ по английскому языку–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(Марченко К. 11 «Б» класс)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Максимальный балл ЕГЭ по литературе 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64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Чечина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Е. 11 «А» класс, Музыка Д. 11 «Б» класс)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315416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5847"/>
            <a:ext cx="74888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731250" algn="l"/>
              </a:tabLst>
            </a:pPr>
            <a:r>
              <a:rPr lang="ru-RU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76672"/>
            <a:ext cx="8931296" cy="989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Порог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успешности по предмету-37 баллов. 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балл в 2023 году составил 45,0, что выше аналогичного показателя прошлого года на 14,5 балла.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667759"/>
            <a:ext cx="8568952" cy="871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Порог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успешности по предмету-36 баллов. 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балл в 2023 году составил 38,4, что ниже аналогичного показателя прошлого года на 5,2 балла.</a:t>
            </a:r>
            <a:endParaRPr lang="ru-RU" sz="1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636912"/>
            <a:ext cx="8424936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преодолели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порог успешности: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Вергилесов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И.,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Мазниченко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 Всего сдавали ЕГЭ по физике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обучающихся.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276680"/>
            <a:ext cx="7992888" cy="655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балл ЕГЭ по физике– 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Вергилесов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И.,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Мазниченко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 11 «Б» класс)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Максимальный балл ЕГЭ по физике–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51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Профир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 11 «Б» класс)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02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60" y="2632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5847"/>
            <a:ext cx="74888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731250" algn="l"/>
              </a:tabLst>
            </a:pPr>
            <a:r>
              <a:rPr lang="ru-RU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:\Users\Татьяна\Desktop\14e57cd00ac3fc317126c7b9c17ada2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20" y="12608"/>
            <a:ext cx="1848220" cy="156722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051720" y="404664"/>
            <a:ext cx="6336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результатов ГИА </a:t>
            </a:r>
          </a:p>
          <a:p>
            <a:pPr lvl="0"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выпускников 9-х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619902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учебном году обучалось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учащихся: </a:t>
            </a:r>
          </a:p>
          <a:p>
            <a:pPr lvl="0"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решению педсовета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116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9-х классов были допущены к ГИА.</a:t>
            </a:r>
          </a:p>
          <a:p>
            <a:pPr lvl="0"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Обучающиеся 9-х классов в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учебном году для получения аттестата сдавали  2 обязательных предмета: русский язык и математику и 2 предмета по выбору.</a:t>
            </a:r>
          </a:p>
          <a:p>
            <a:pPr lvl="0"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Допуском к итоговой аттестации было итоговое собеседование по русскому языку (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.02.202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173417"/>
            <a:ext cx="8291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итогам ГИА-9 получили аттестат об основном общем образовании 110 выпускников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Оставлены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осень 6 обучающихся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возможностью сдачи ГИА по учебным предметам в дополнительный период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683568" y="4365105"/>
            <a:ext cx="8003232" cy="857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обучающихся получили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аттестат с   отличием.</a:t>
            </a:r>
          </a:p>
          <a:p>
            <a:pPr lvl="0" algn="just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Уровень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знаний у обучающих 9-х классов средний, 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что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подтверждено       результатами ОГЭ по предметам.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1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192" y="-3448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476673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6674"/>
            <a:ext cx="82912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Завершали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в 9-х классах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120 обучающихся. </a:t>
            </a:r>
            <a:endPara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ГИА были допущены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116 обучающихся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9-х классов. </a:t>
            </a:r>
          </a:p>
          <a:p>
            <a:pPr algn="just">
              <a:spcAft>
                <a:spcPts val="0"/>
              </a:spcAft>
            </a:pP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Бабакин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и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Парсегян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допущены к ГИА. 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Кондратенко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Глеб получил аттестат по итоговым отметкам за 9 класс. 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Паникаровский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Кирилл получил «Свидетельство об образовании».</a:t>
            </a: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итогам ГИА-9 получили аттестат об основном общем образовании 110 выпускников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Оставлены на осень с возможностью сдачи ГИА по учебным предметам в дополнительный период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выпускников: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Константинов Н.,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Озунов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С., Сафронов Д.,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Жандосов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К.,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Бурсаковская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С., получившие на ГИА-9 неудовлетворительные результаты более чем по двум учебным предметам; </a:t>
            </a:r>
          </a:p>
          <a:p>
            <a:pPr algn="just">
              <a:spcAft>
                <a:spcPts val="0"/>
              </a:spcAft>
            </a:pP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Стешина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Е., не прошедшая по состоянию здоровья (Основание: справка ДГП № 9 г. Краснодара № 104 от 22.06.2023г.) государственную итоговую аттестацию по образовательным программам основного общего образования.</a:t>
            </a:r>
          </a:p>
          <a:p>
            <a:pPr algn="just">
              <a:spcAft>
                <a:spcPts val="0"/>
              </a:spcAft>
            </a:pP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Сихаджок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С., не завершила обучение в 9 классе в связи с достижением совершеннолетия.</a:t>
            </a: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Заричнюк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Максимович М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Подварко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О.,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Поддубная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К.,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Франчук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обучающиеся 9 «А» класса, Зарайский А.,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Махитко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И., Панфёрова Д., Плещенко В., обучающиеся 9 «Б» класса, Ткачев Д., обучающий 9 «В» класса </a:t>
            </a:r>
            <a:endPara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получили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аттестат с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отличием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Уровень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знаний у обучающих 9-х классов средний, что подтверждено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результатами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ОГЭ по предметам.</a:t>
            </a:r>
            <a:endParaRPr lang="ru-RU" sz="16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9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185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5847"/>
            <a:ext cx="74888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731250" algn="l"/>
              </a:tabLst>
            </a:pPr>
            <a:r>
              <a:rPr lang="ru-RU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76672"/>
            <a:ext cx="78488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результатов итогового собеседования </a:t>
            </a:r>
          </a:p>
          <a:p>
            <a:pPr lvl="0"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русскому языку</a:t>
            </a:r>
          </a:p>
          <a:p>
            <a:pPr lvl="0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115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учащихся приняли участие в ИС</a:t>
            </a:r>
          </a:p>
          <a:p>
            <a:pPr lvl="0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112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участников получили «зачёт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(97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4%)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046332"/>
            <a:ext cx="8568952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75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не принимали участие в процедуре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устного</a:t>
            </a: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собеседования по уважительной причине.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Сафронов Д.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(9Г), Маховиков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В.(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9Б), Константинов Н.(9Б)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Собеседование  08.02.2023 не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сдали,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получили «зачет» при  пересдаче ИС </a:t>
            </a: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марта 2023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u/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6504" y="3805788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 баллов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(максимум)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уч-ся  -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6,8 %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баллов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(минимум) –  4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уч-ся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3,4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lvl="0"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Полученные результаты на ИС соответствовали отметкам за 2 четверть по русскому языку </a:t>
            </a:r>
          </a:p>
        </p:txBody>
      </p:sp>
    </p:spTree>
    <p:extLst>
      <p:ext uri="{BB962C8B-B14F-4D97-AF65-F5344CB8AC3E}">
        <p14:creationId xmlns:p14="http://schemas.microsoft.com/office/powerpoint/2010/main" val="91809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5847"/>
            <a:ext cx="74888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731250" algn="l"/>
              </a:tabLst>
            </a:pPr>
            <a:r>
              <a:rPr lang="ru-RU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0747" y="466652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выпускники проходили  в форме ОГЭ и ГВЭ.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 обучающихся сдавали ОГЭ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обучающихся в форме ГВЭ – Бушков В., Левков И.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обучающийся в форме ГВЭ на дому – Коваленко Р.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Стешина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Е., обучающаяся 9 «В» класса, не приступила к сдаче экзаменов по состоянию здоровья.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 по выбору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8904"/>
              </p:ext>
            </p:extLst>
          </p:nvPr>
        </p:nvGraphicFramePr>
        <p:xfrm>
          <a:off x="827584" y="2655775"/>
          <a:ext cx="7859215" cy="3024904"/>
        </p:xfrm>
        <a:graphic>
          <a:graphicData uri="http://schemas.openxmlformats.org/drawingml/2006/table">
            <a:tbl>
              <a:tblPr firstRow="1" firstCol="1" bandRow="1"/>
              <a:tblGrid>
                <a:gridCol w="1751340">
                  <a:extLst>
                    <a:ext uri="{9D8B030D-6E8A-4147-A177-3AD203B41FA5}">
                      <a16:colId xmlns:a16="http://schemas.microsoft.com/office/drawing/2014/main" val="327402881"/>
                    </a:ext>
                  </a:extLst>
                </a:gridCol>
                <a:gridCol w="947816">
                  <a:extLst>
                    <a:ext uri="{9D8B030D-6E8A-4147-A177-3AD203B41FA5}">
                      <a16:colId xmlns:a16="http://schemas.microsoft.com/office/drawing/2014/main" val="3003715208"/>
                    </a:ext>
                  </a:extLst>
                </a:gridCol>
                <a:gridCol w="958320">
                  <a:extLst>
                    <a:ext uri="{9D8B030D-6E8A-4147-A177-3AD203B41FA5}">
                      <a16:colId xmlns:a16="http://schemas.microsoft.com/office/drawing/2014/main" val="33835712"/>
                    </a:ext>
                  </a:extLst>
                </a:gridCol>
                <a:gridCol w="2761027">
                  <a:extLst>
                    <a:ext uri="{9D8B030D-6E8A-4147-A177-3AD203B41FA5}">
                      <a16:colId xmlns:a16="http://schemas.microsoft.com/office/drawing/2014/main" val="754572057"/>
                    </a:ext>
                  </a:extLst>
                </a:gridCol>
                <a:gridCol w="1440712">
                  <a:extLst>
                    <a:ext uri="{9D8B030D-6E8A-4147-A177-3AD203B41FA5}">
                      <a16:colId xmlns:a16="http://schemas.microsoft.com/office/drawing/2014/main" val="2379289572"/>
                    </a:ext>
                  </a:extLst>
                </a:gridCol>
              </a:tblGrid>
              <a:tr h="328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сдающих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Ср. балл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преодолели порог успешности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440009"/>
                  </a:ext>
                </a:extLst>
              </a:tr>
              <a:tr h="164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151050"/>
                  </a:ext>
                </a:extLst>
              </a:tr>
              <a:tr h="164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Вардазарян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пересдача «3»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56616"/>
                  </a:ext>
                </a:extLst>
              </a:tr>
              <a:tr h="328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31/25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3,5/4,0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Кожевников Н.,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Казарян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А. Константинов Н.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пересдача «3»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осень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01461"/>
                  </a:ext>
                </a:extLst>
              </a:tr>
              <a:tr h="164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33/13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3,7/4,0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Озунов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С.,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Сихаджок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осень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728440"/>
                  </a:ext>
                </a:extLst>
              </a:tr>
              <a:tr h="328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Миронов Е.,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Шпортько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Бурсаковская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пересдача «3»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осень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258533"/>
                  </a:ext>
                </a:extLst>
              </a:tr>
              <a:tr h="256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обучающихся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осень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807360"/>
                  </a:ext>
                </a:extLst>
              </a:tr>
              <a:tr h="256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817204"/>
                  </a:ext>
                </a:extLst>
              </a:tr>
              <a:tr h="164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литература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24537"/>
                  </a:ext>
                </a:extLst>
              </a:tr>
              <a:tr h="164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биология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2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200" y="476672"/>
            <a:ext cx="80752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успеваемости по итогу года по параллелям.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Ступень обучения: основное общее.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2022 учебный год   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       2022 – 2023 учебный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811222"/>
              </p:ext>
            </p:extLst>
          </p:nvPr>
        </p:nvGraphicFramePr>
        <p:xfrm>
          <a:off x="457200" y="1791666"/>
          <a:ext cx="8229599" cy="3381058"/>
        </p:xfrm>
        <a:graphic>
          <a:graphicData uri="http://schemas.openxmlformats.org/drawingml/2006/table">
            <a:tbl>
              <a:tblPr firstRow="1" firstCol="1" bandRow="1"/>
              <a:tblGrid>
                <a:gridCol w="1378496">
                  <a:extLst>
                    <a:ext uri="{9D8B030D-6E8A-4147-A177-3AD203B41FA5}">
                      <a16:colId xmlns:a16="http://schemas.microsoft.com/office/drawing/2014/main" val="23372746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62508969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58667484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06316473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38677923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72736618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22213220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74787356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5292850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605868374"/>
                    </a:ext>
                  </a:extLst>
                </a:gridCol>
                <a:gridCol w="679052">
                  <a:extLst>
                    <a:ext uri="{9D8B030D-6E8A-4147-A177-3AD203B41FA5}">
                      <a16:colId xmlns:a16="http://schemas.microsoft.com/office/drawing/2014/main" val="2776600810"/>
                    </a:ext>
                  </a:extLst>
                </a:gridCol>
                <a:gridCol w="689100">
                  <a:extLst>
                    <a:ext uri="{9D8B030D-6E8A-4147-A177-3AD203B41FA5}">
                      <a16:colId xmlns:a16="http://schemas.microsoft.com/office/drawing/2014/main" val="177932265"/>
                    </a:ext>
                  </a:extLst>
                </a:gridCol>
                <a:gridCol w="658415">
                  <a:extLst>
                    <a:ext uri="{9D8B030D-6E8A-4147-A177-3AD203B41FA5}">
                      <a16:colId xmlns:a16="http://schemas.microsoft.com/office/drawing/2014/main" val="1763257631"/>
                    </a:ext>
                  </a:extLst>
                </a:gridCol>
              </a:tblGrid>
              <a:tr h="633034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4»и«5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«3», «4», «5»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неуспевающие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703579"/>
                  </a:ext>
                </a:extLst>
              </a:tr>
              <a:tr h="4580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184189"/>
                  </a:ext>
                </a:extLst>
              </a:tr>
              <a:tr h="4580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116734"/>
                  </a:ext>
                </a:extLst>
              </a:tr>
              <a:tr h="4580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329690"/>
                  </a:ext>
                </a:extLst>
              </a:tr>
              <a:tr h="4580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995016"/>
                  </a:ext>
                </a:extLst>
              </a:tr>
              <a:tr h="4580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079643"/>
                  </a:ext>
                </a:extLst>
              </a:tr>
              <a:tr h="4580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210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2" y="49259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5847"/>
            <a:ext cx="74888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731250" algn="l"/>
              </a:tabLst>
            </a:pPr>
            <a:r>
              <a:rPr lang="ru-RU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548680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МАТЕМАТИКА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ОГЭ – 112 выпускников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ГВЭ -  3 выпускника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739880"/>
              </p:ext>
            </p:extLst>
          </p:nvPr>
        </p:nvGraphicFramePr>
        <p:xfrm>
          <a:off x="611560" y="1478847"/>
          <a:ext cx="8136904" cy="4251054"/>
        </p:xfrm>
        <a:graphic>
          <a:graphicData uri="http://schemas.openxmlformats.org/drawingml/2006/table">
            <a:tbl>
              <a:tblPr firstRow="1" firstCol="1" bandRow="1"/>
              <a:tblGrid>
                <a:gridCol w="1704876">
                  <a:extLst>
                    <a:ext uri="{9D8B030D-6E8A-4147-A177-3AD203B41FA5}">
                      <a16:colId xmlns:a16="http://schemas.microsoft.com/office/drawing/2014/main" val="2101730029"/>
                    </a:ext>
                  </a:extLst>
                </a:gridCol>
                <a:gridCol w="1006555">
                  <a:extLst>
                    <a:ext uri="{9D8B030D-6E8A-4147-A177-3AD203B41FA5}">
                      <a16:colId xmlns:a16="http://schemas.microsoft.com/office/drawing/2014/main" val="2634559696"/>
                    </a:ext>
                  </a:extLst>
                </a:gridCol>
                <a:gridCol w="1111042">
                  <a:extLst>
                    <a:ext uri="{9D8B030D-6E8A-4147-A177-3AD203B41FA5}">
                      <a16:colId xmlns:a16="http://schemas.microsoft.com/office/drawing/2014/main" val="3455528816"/>
                    </a:ext>
                  </a:extLst>
                </a:gridCol>
                <a:gridCol w="2714913">
                  <a:extLst>
                    <a:ext uri="{9D8B030D-6E8A-4147-A177-3AD203B41FA5}">
                      <a16:colId xmlns:a16="http://schemas.microsoft.com/office/drawing/2014/main" val="1667068779"/>
                    </a:ext>
                  </a:extLst>
                </a:gridCol>
                <a:gridCol w="1599518">
                  <a:extLst>
                    <a:ext uri="{9D8B030D-6E8A-4147-A177-3AD203B41FA5}">
                      <a16:colId xmlns:a16="http://schemas.microsoft.com/office/drawing/2014/main" val="1707906690"/>
                    </a:ext>
                  </a:extLst>
                </a:gridCol>
              </a:tblGrid>
              <a:tr h="581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сдающих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Ср. 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преодолели порог успешности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59350"/>
                  </a:ext>
                </a:extLst>
              </a:tr>
              <a:tr h="483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- ОГЭ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Константинов Н., Сафронов Д.,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Сихаджок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пересдача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334289"/>
                  </a:ext>
                </a:extLst>
              </a:tr>
              <a:tr h="483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– ГВЭ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196171"/>
                  </a:ext>
                </a:extLst>
              </a:tr>
              <a:tr h="233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085562"/>
                  </a:ext>
                </a:extLst>
              </a:tr>
              <a:tr h="1984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–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Артюх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Н.,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Вардазарян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Э.,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Губашова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С.,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Казарян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А.,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Лихонос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И., Марченко В., Маховиков В.,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Патихонин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Егорова А.,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Жандосов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К., Маркова Л.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Константинов Н.,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Озунов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С., Сафронов 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Пересдача «3»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Пересдача «4»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244248"/>
                  </a:ext>
                </a:extLst>
              </a:tr>
              <a:tr h="483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Математика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ГВЭ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45304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5158" y="1820241"/>
            <a:ext cx="10563805" cy="445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56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" y="476673"/>
            <a:ext cx="8229600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и качества обучения по итогу года по параллелям.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Ступень обучения: основное общее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 – 2023 учебный год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94835"/>
              </p:ext>
            </p:extLst>
          </p:nvPr>
        </p:nvGraphicFramePr>
        <p:xfrm>
          <a:off x="611560" y="1612771"/>
          <a:ext cx="7992887" cy="3787917"/>
        </p:xfrm>
        <a:graphic>
          <a:graphicData uri="http://schemas.openxmlformats.org/drawingml/2006/table">
            <a:tbl>
              <a:tblPr firstRow="1" firstCol="1" bandRow="1"/>
              <a:tblGrid>
                <a:gridCol w="1728192">
                  <a:extLst>
                    <a:ext uri="{9D8B030D-6E8A-4147-A177-3AD203B41FA5}">
                      <a16:colId xmlns:a16="http://schemas.microsoft.com/office/drawing/2014/main" val="3964338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153538864"/>
                    </a:ext>
                  </a:extLst>
                </a:gridCol>
                <a:gridCol w="1729998">
                  <a:extLst>
                    <a:ext uri="{9D8B030D-6E8A-4147-A177-3AD203B41FA5}">
                      <a16:colId xmlns:a16="http://schemas.microsoft.com/office/drawing/2014/main" val="1307684735"/>
                    </a:ext>
                  </a:extLst>
                </a:gridCol>
                <a:gridCol w="1438354">
                  <a:extLst>
                    <a:ext uri="{9D8B030D-6E8A-4147-A177-3AD203B41FA5}">
                      <a16:colId xmlns:a16="http://schemas.microsoft.com/office/drawing/2014/main" val="1938945719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val="2378262487"/>
                    </a:ext>
                  </a:extLst>
                </a:gridCol>
              </a:tblGrid>
              <a:tr h="724616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Абсолютная успеваемость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6845"/>
                  </a:ext>
                </a:extLst>
              </a:tr>
              <a:tr h="5898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148/148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83/148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755087"/>
                  </a:ext>
                </a:extLst>
              </a:tr>
              <a:tr h="5898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143/146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53/146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150120"/>
                  </a:ext>
                </a:extLst>
              </a:tr>
              <a:tr h="6971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149/151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52/151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54724"/>
                  </a:ext>
                </a:extLst>
              </a:tr>
              <a:tr h="5898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139/145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42%/145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805449"/>
                  </a:ext>
                </a:extLst>
              </a:tr>
              <a:tr h="5898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119/120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45/121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879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404665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55576" y="724548"/>
            <a:ext cx="79312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по итогу года по параллелям.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Ступень обучения: среднее общее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2021/2022 учебный год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/ 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2022-2023 учебный год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681474"/>
              </p:ext>
            </p:extLst>
          </p:nvPr>
        </p:nvGraphicFramePr>
        <p:xfrm>
          <a:off x="683568" y="1503983"/>
          <a:ext cx="8280920" cy="3692815"/>
        </p:xfrm>
        <a:graphic>
          <a:graphicData uri="http://schemas.openxmlformats.org/drawingml/2006/table">
            <a:tbl>
              <a:tblPr firstRow="1" firstCol="1" bandRow="1"/>
              <a:tblGrid>
                <a:gridCol w="1418359">
                  <a:extLst>
                    <a:ext uri="{9D8B030D-6E8A-4147-A177-3AD203B41FA5}">
                      <a16:colId xmlns:a16="http://schemas.microsoft.com/office/drawing/2014/main" val="42455359"/>
                    </a:ext>
                  </a:extLst>
                </a:gridCol>
                <a:gridCol w="357680">
                  <a:extLst>
                    <a:ext uri="{9D8B030D-6E8A-4147-A177-3AD203B41FA5}">
                      <a16:colId xmlns:a16="http://schemas.microsoft.com/office/drawing/2014/main" val="3154447340"/>
                    </a:ext>
                  </a:extLst>
                </a:gridCol>
                <a:gridCol w="384427">
                  <a:extLst>
                    <a:ext uri="{9D8B030D-6E8A-4147-A177-3AD203B41FA5}">
                      <a16:colId xmlns:a16="http://schemas.microsoft.com/office/drawing/2014/main" val="1785772899"/>
                    </a:ext>
                  </a:extLst>
                </a:gridCol>
                <a:gridCol w="398124">
                  <a:extLst>
                    <a:ext uri="{9D8B030D-6E8A-4147-A177-3AD203B41FA5}">
                      <a16:colId xmlns:a16="http://schemas.microsoft.com/office/drawing/2014/main" val="827829285"/>
                    </a:ext>
                  </a:extLst>
                </a:gridCol>
                <a:gridCol w="416387">
                  <a:extLst>
                    <a:ext uri="{9D8B030D-6E8A-4147-A177-3AD203B41FA5}">
                      <a16:colId xmlns:a16="http://schemas.microsoft.com/office/drawing/2014/main" val="3890092551"/>
                    </a:ext>
                  </a:extLst>
                </a:gridCol>
                <a:gridCol w="481407">
                  <a:extLst>
                    <a:ext uri="{9D8B030D-6E8A-4147-A177-3AD203B41FA5}">
                      <a16:colId xmlns:a16="http://schemas.microsoft.com/office/drawing/2014/main" val="3804212885"/>
                    </a:ext>
                  </a:extLst>
                </a:gridCol>
                <a:gridCol w="581478">
                  <a:extLst>
                    <a:ext uri="{9D8B030D-6E8A-4147-A177-3AD203B41FA5}">
                      <a16:colId xmlns:a16="http://schemas.microsoft.com/office/drawing/2014/main" val="203046634"/>
                    </a:ext>
                  </a:extLst>
                </a:gridCol>
                <a:gridCol w="416387">
                  <a:extLst>
                    <a:ext uri="{9D8B030D-6E8A-4147-A177-3AD203B41FA5}">
                      <a16:colId xmlns:a16="http://schemas.microsoft.com/office/drawing/2014/main" val="2583042703"/>
                    </a:ext>
                  </a:extLst>
                </a:gridCol>
                <a:gridCol w="647409">
                  <a:extLst>
                    <a:ext uri="{9D8B030D-6E8A-4147-A177-3AD203B41FA5}">
                      <a16:colId xmlns:a16="http://schemas.microsoft.com/office/drawing/2014/main" val="1615874546"/>
                    </a:ext>
                  </a:extLst>
                </a:gridCol>
                <a:gridCol w="586974">
                  <a:extLst>
                    <a:ext uri="{9D8B030D-6E8A-4147-A177-3AD203B41FA5}">
                      <a16:colId xmlns:a16="http://schemas.microsoft.com/office/drawing/2014/main" val="104464988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86272952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36263071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426162645"/>
                    </a:ext>
                  </a:extLst>
                </a:gridCol>
              </a:tblGrid>
              <a:tr h="628873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4»и«5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«3», «4», «5»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неуспевающие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055304"/>
                  </a:ext>
                </a:extLst>
              </a:tr>
              <a:tr h="1021314"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529752"/>
                  </a:ext>
                </a:extLst>
              </a:tr>
              <a:tr h="1021314"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557554"/>
                  </a:ext>
                </a:extLst>
              </a:tr>
              <a:tr h="1021314"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557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737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404664"/>
            <a:ext cx="8075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и качества обучения по итогу года по параллелям.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Ступень обучения: среднее общее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2022-2023 учебный год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776659"/>
              </p:ext>
            </p:extLst>
          </p:nvPr>
        </p:nvGraphicFramePr>
        <p:xfrm>
          <a:off x="457200" y="1916832"/>
          <a:ext cx="8075239" cy="2220669"/>
        </p:xfrm>
        <a:graphic>
          <a:graphicData uri="http://schemas.openxmlformats.org/drawingml/2006/table">
            <a:tbl>
              <a:tblPr firstRow="1" firstCol="1" bandRow="1"/>
              <a:tblGrid>
                <a:gridCol w="1666528">
                  <a:extLst>
                    <a:ext uri="{9D8B030D-6E8A-4147-A177-3AD203B41FA5}">
                      <a16:colId xmlns:a16="http://schemas.microsoft.com/office/drawing/2014/main" val="168929465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871299970"/>
                    </a:ext>
                  </a:extLst>
                </a:gridCol>
                <a:gridCol w="1911170">
                  <a:extLst>
                    <a:ext uri="{9D8B030D-6E8A-4147-A177-3AD203B41FA5}">
                      <a16:colId xmlns:a16="http://schemas.microsoft.com/office/drawing/2014/main" val="741011269"/>
                    </a:ext>
                  </a:extLst>
                </a:gridCol>
                <a:gridCol w="1158829">
                  <a:extLst>
                    <a:ext uri="{9D8B030D-6E8A-4147-A177-3AD203B41FA5}">
                      <a16:colId xmlns:a16="http://schemas.microsoft.com/office/drawing/2014/main" val="1314996222"/>
                    </a:ext>
                  </a:extLst>
                </a:gridCol>
                <a:gridCol w="2258592">
                  <a:extLst>
                    <a:ext uri="{9D8B030D-6E8A-4147-A177-3AD203B41FA5}">
                      <a16:colId xmlns:a16="http://schemas.microsoft.com/office/drawing/2014/main" val="2188853366"/>
                    </a:ext>
                  </a:extLst>
                </a:gridCol>
              </a:tblGrid>
              <a:tr h="740223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Абсолютная успеваемость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703037"/>
                  </a:ext>
                </a:extLst>
              </a:tr>
              <a:tr h="740223">
                <a:tc>
                  <a:txBody>
                    <a:bodyPr/>
                    <a:lstStyle/>
                    <a:p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55/58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26/58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967165"/>
                  </a:ext>
                </a:extLst>
              </a:tr>
              <a:tr h="740223">
                <a:tc>
                  <a:txBody>
                    <a:bodyPr/>
                    <a:lstStyle/>
                    <a:p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49/49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19/49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9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9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980" y="-12754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404664"/>
            <a:ext cx="78488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по итогу года в параллели 10 классов.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Ступень обучения: среднее общее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2022-2023 учебный год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78397"/>
              </p:ext>
            </p:extLst>
          </p:nvPr>
        </p:nvGraphicFramePr>
        <p:xfrm>
          <a:off x="683568" y="1547665"/>
          <a:ext cx="8208913" cy="2681276"/>
        </p:xfrm>
        <a:graphic>
          <a:graphicData uri="http://schemas.openxmlformats.org/drawingml/2006/table">
            <a:tbl>
              <a:tblPr firstRow="1" firstCol="1" bandRow="1"/>
              <a:tblGrid>
                <a:gridCol w="1430912">
                  <a:extLst>
                    <a:ext uri="{9D8B030D-6E8A-4147-A177-3AD203B41FA5}">
                      <a16:colId xmlns:a16="http://schemas.microsoft.com/office/drawing/2014/main" val="2536603821"/>
                    </a:ext>
                  </a:extLst>
                </a:gridCol>
                <a:gridCol w="873344">
                  <a:extLst>
                    <a:ext uri="{9D8B030D-6E8A-4147-A177-3AD203B41FA5}">
                      <a16:colId xmlns:a16="http://schemas.microsoft.com/office/drawing/2014/main" val="73978766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25381145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30212243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385584806"/>
                    </a:ext>
                  </a:extLst>
                </a:gridCol>
                <a:gridCol w="1205659">
                  <a:extLst>
                    <a:ext uri="{9D8B030D-6E8A-4147-A177-3AD203B41FA5}">
                      <a16:colId xmlns:a16="http://schemas.microsoft.com/office/drawing/2014/main" val="2055008028"/>
                    </a:ext>
                  </a:extLst>
                </a:gridCol>
                <a:gridCol w="1818678">
                  <a:extLst>
                    <a:ext uri="{9D8B030D-6E8A-4147-A177-3AD203B41FA5}">
                      <a16:colId xmlns:a16="http://schemas.microsoft.com/office/drawing/2014/main" val="1156890096"/>
                    </a:ext>
                  </a:extLst>
                </a:gridCol>
              </a:tblGrid>
              <a:tr h="670319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 и «5»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«3», «4», «5»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неуспевающие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460418"/>
                  </a:ext>
                </a:extLst>
              </a:tr>
              <a:tr h="670319"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«А»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454332"/>
                  </a:ext>
                </a:extLst>
              </a:tr>
              <a:tr h="670319"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«Б»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322696"/>
                  </a:ext>
                </a:extLst>
              </a:tr>
              <a:tr h="670319"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021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8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43351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476673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и качества обучения по итогу года в параллели 10-х классов.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Ступень обучения: среднее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общее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2022-2023 учебный год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356666"/>
              </p:ext>
            </p:extLst>
          </p:nvPr>
        </p:nvGraphicFramePr>
        <p:xfrm>
          <a:off x="477784" y="1737030"/>
          <a:ext cx="8352928" cy="1788402"/>
        </p:xfrm>
        <a:graphic>
          <a:graphicData uri="http://schemas.openxmlformats.org/drawingml/2006/table">
            <a:tbl>
              <a:tblPr firstRow="1" firstCol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val="2722393703"/>
                    </a:ext>
                  </a:extLst>
                </a:gridCol>
                <a:gridCol w="765903">
                  <a:extLst>
                    <a:ext uri="{9D8B030D-6E8A-4147-A177-3AD203B41FA5}">
                      <a16:colId xmlns:a16="http://schemas.microsoft.com/office/drawing/2014/main" val="1708065900"/>
                    </a:ext>
                  </a:extLst>
                </a:gridCol>
                <a:gridCol w="2690481">
                  <a:extLst>
                    <a:ext uri="{9D8B030D-6E8A-4147-A177-3AD203B41FA5}">
                      <a16:colId xmlns:a16="http://schemas.microsoft.com/office/drawing/2014/main" val="2799556424"/>
                    </a:ext>
                  </a:extLst>
                </a:gridCol>
                <a:gridCol w="1048116">
                  <a:extLst>
                    <a:ext uri="{9D8B030D-6E8A-4147-A177-3AD203B41FA5}">
                      <a16:colId xmlns:a16="http://schemas.microsoft.com/office/drawing/2014/main" val="2353914611"/>
                    </a:ext>
                  </a:extLst>
                </a:gridCol>
                <a:gridCol w="2336260">
                  <a:extLst>
                    <a:ext uri="{9D8B030D-6E8A-4147-A177-3AD203B41FA5}">
                      <a16:colId xmlns:a16="http://schemas.microsoft.com/office/drawing/2014/main" val="1730080582"/>
                    </a:ext>
                  </a:extLst>
                </a:gridCol>
              </a:tblGrid>
              <a:tr h="401514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Абсолютная успеваемость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81695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«А»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26/27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26/58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459034"/>
                  </a:ext>
                </a:extLst>
              </a:tr>
              <a:tr h="810824"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«Б»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29/31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8/31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81983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7200" y="3585460"/>
            <a:ext cx="83735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2022-2023 учебном году учащиеся 10-х классов работали в режиме профильной подготовки: социально-гуманитарной направленности гуманитарного профиля  и группа педагогической направленности универсального профиля. 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В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10-х классах картина успеваемости очень разнится. 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Если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10 «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А» классе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знаний 45%, то в 10 «Б» всего 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8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 учатся без троек.</a:t>
            </a:r>
            <a:endParaRPr lang="ru-RU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9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936" y="-10264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3584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335846"/>
            <a:ext cx="7787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итогам 2022-2023 учебного года условно переведены в следующий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класс: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МАОУ СОШ № 55, имеющие академическую задолженность по учебным предметам учебного плана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2021-2022 учебный год</a:t>
            </a:r>
            <a:endParaRPr lang="ru-RU" sz="16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83401"/>
              </p:ext>
            </p:extLst>
          </p:nvPr>
        </p:nvGraphicFramePr>
        <p:xfrm>
          <a:off x="413879" y="1228051"/>
          <a:ext cx="8291265" cy="4855962"/>
        </p:xfrm>
        <a:graphic>
          <a:graphicData uri="http://schemas.openxmlformats.org/drawingml/2006/table">
            <a:tbl>
              <a:tblPr firstRow="1" firstCol="1" bandRow="1"/>
              <a:tblGrid>
                <a:gridCol w="514400">
                  <a:extLst>
                    <a:ext uri="{9D8B030D-6E8A-4147-A177-3AD203B41FA5}">
                      <a16:colId xmlns:a16="http://schemas.microsoft.com/office/drawing/2014/main" val="90737153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86664630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36999255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198528863"/>
                    </a:ext>
                  </a:extLst>
                </a:gridCol>
                <a:gridCol w="3096345">
                  <a:extLst>
                    <a:ext uri="{9D8B030D-6E8A-4147-A177-3AD203B41FA5}">
                      <a16:colId xmlns:a16="http://schemas.microsoft.com/office/drawing/2014/main" val="507525121"/>
                    </a:ext>
                  </a:extLst>
                </a:gridCol>
              </a:tblGrid>
              <a:tr h="51115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 </a:t>
                      </a: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обучающегося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643029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«Д»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Падалка Варвара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Федяй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Л.В.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225281"/>
                  </a:ext>
                </a:extLst>
              </a:tr>
              <a:tr h="255577">
                <a:tc rowSpan="3"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«Б»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Морозов Петр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Сергиенко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Л.А.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825488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089120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Айсанова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И.В.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656355"/>
                  </a:ext>
                </a:extLst>
              </a:tr>
              <a:tr h="255577">
                <a:tc rowSpan="13"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«Г»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Бадиан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Лаптинова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И.И.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858202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048587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Ханина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Т.И.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259689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572227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Костюченко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О.А.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331706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Муренко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В.В.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294160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Мирошникова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И.С.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90069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России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Калинина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Е.Н.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01385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Новак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Г.И.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431634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кубановедение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Спивакова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Н.Э.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667781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НарожныхЕ.А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230482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Шульмина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Е.Е.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263505"/>
                  </a:ext>
                </a:extLst>
              </a:tr>
              <a:tr h="25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ИЗО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Келина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Н.В.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040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3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3676</Words>
  <Application>Microsoft Office PowerPoint</Application>
  <PresentationFormat>Экран (4:3)</PresentationFormat>
  <Paragraphs>1204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MS Mincho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Радченко Татьяна Анатольевна</cp:lastModifiedBy>
  <cp:revision>70</cp:revision>
  <dcterms:created xsi:type="dcterms:W3CDTF">2021-01-17T08:51:30Z</dcterms:created>
  <dcterms:modified xsi:type="dcterms:W3CDTF">2023-09-23T17:42:59Z</dcterms:modified>
</cp:coreProperties>
</file>